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82" r:id="rId5"/>
    <p:sldId id="284" r:id="rId6"/>
    <p:sldId id="259" r:id="rId7"/>
    <p:sldId id="281" r:id="rId8"/>
    <p:sldId id="275" r:id="rId9"/>
    <p:sldId id="279" r:id="rId10"/>
    <p:sldId id="280" r:id="rId11"/>
    <p:sldId id="285" r:id="rId12"/>
    <p:sldId id="273" r:id="rId13"/>
    <p:sldId id="261" r:id="rId14"/>
    <p:sldId id="264" r:id="rId15"/>
    <p:sldId id="263" r:id="rId16"/>
    <p:sldId id="265" r:id="rId17"/>
    <p:sldId id="266" r:id="rId18"/>
    <p:sldId id="271" r:id="rId19"/>
    <p:sldId id="283" r:id="rId20"/>
    <p:sldId id="272" r:id="rId21"/>
    <p:sldId id="267" r:id="rId22"/>
    <p:sldId id="268" r:id="rId23"/>
    <p:sldId id="269" r:id="rId24"/>
    <p:sldId id="270" r:id="rId25"/>
    <p:sldId id="277" r:id="rId26"/>
    <p:sldId id="278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08231-A2E8-7E4A-A958-E678D21344D8}" v="3" dt="2026-01-26T20:17:57.414"/>
    <p1510:client id="{B17CD394-6AF5-687B-5154-FC585F79D8AE}" v="281" dt="2026-01-26T23:22:30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2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4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9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9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1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17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9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25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3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1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73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7F5B57-B55F-5FA0-1047-B3D81CC455D1}"/>
              </a:ext>
            </a:extLst>
          </p:cNvPr>
          <p:cNvSpPr txBox="1">
            <a:spLocks/>
          </p:cNvSpPr>
          <p:nvPr/>
        </p:nvSpPr>
        <p:spPr>
          <a:xfrm>
            <a:off x="1432844" y="1561848"/>
            <a:ext cx="7090624" cy="2474178"/>
          </a:xfrm>
          <a:prstGeom prst="rect">
            <a:avLst/>
          </a:prstGeom>
          <a:solidFill>
            <a:srgbClr val="2D333D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6120" y="1566331"/>
            <a:ext cx="7090624" cy="247417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5600" b="1">
                <a:solidFill>
                  <a:srgbClr val="002060"/>
                </a:solidFill>
              </a:rPr>
              <a:t>Mini Project 1: Alternative Fuel Locations</a:t>
            </a:r>
            <a:br>
              <a:rPr lang="en-US" sz="5600"/>
            </a:br>
            <a:endParaRPr lang="en-US" sz="5600">
              <a:solidFill>
                <a:srgbClr val="002060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765" y="4270548"/>
            <a:ext cx="5841409" cy="10150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>
                <a:cs typeface="Arial"/>
              </a:rPr>
              <a:t>DS-450: Team Pineapple</a:t>
            </a:r>
          </a:p>
          <a:p>
            <a:pPr algn="ctr"/>
            <a:r>
              <a:rPr lang="en-US" b="1"/>
              <a:t>Samia M, Sal P, Nik M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93F3B-DE57-8785-E268-AB31E4522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E8E43EB-3645-DAFD-8F64-700B99CD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75" y="673928"/>
            <a:ext cx="10373090" cy="549023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8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47BCB-D1FE-01E8-31CC-85EA45FE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FF23DD5-85C5-3DBB-FD19-2A7C14F6B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71" y="734459"/>
            <a:ext cx="10360994" cy="540546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49EA2-37F3-8B1B-C6E3-B5C12D809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156D66-DB73-F94F-1852-CB107BD26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C967D-8E94-4CA8-EE35-7AE52EC8E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5320FD-A9F2-A15F-9B26-08C6FF7A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BCF488-1940-D184-8053-001F18F24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027160-9E3C-A6BA-0AFA-2F3B285A4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DA73F4-7EC0-DBFD-49D1-4D024C1F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C3A1F-EB1A-174E-0414-4B7FF8C3F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DF7AAC-5473-6492-C3D8-E97FA0B5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79F7B7-4C23-AEA3-040D-1AAFC8244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F2F6939-F7CE-D907-1D78-623555EB1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6D75FA-213D-B053-9ADE-B2471C8A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0889792-EC50-F2FC-CB4E-C989267E3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F092339-7411-50B3-4498-ABBF2A4B7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623FBA-98E1-F512-CBDC-DF5FD496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27B70-DFD5-F855-483A-C74F42384B2F}"/>
              </a:ext>
            </a:extLst>
          </p:cNvPr>
          <p:cNvSpPr/>
          <p:nvPr/>
        </p:nvSpPr>
        <p:spPr>
          <a:xfrm>
            <a:off x="2816086" y="2283243"/>
            <a:ext cx="7435038" cy="25273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3499C-E89B-8168-8C4F-1AB07134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85" y="2458462"/>
            <a:ext cx="9081380" cy="20734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000">
                <a:solidFill>
                  <a:srgbClr val="002060"/>
                </a:solidFill>
                <a:cs typeface="Arial"/>
              </a:rPr>
              <a:t>Regions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59639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602133D-F0DB-DC9E-D076-E2F95D4A8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34" y="0"/>
            <a:ext cx="846666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127B0F-5454-6EBD-927C-17BF10C45DD4}"/>
              </a:ext>
            </a:extLst>
          </p:cNvPr>
          <p:cNvSpPr txBox="1">
            <a:spLocks/>
          </p:cNvSpPr>
          <p:nvPr/>
        </p:nvSpPr>
        <p:spPr>
          <a:xfrm>
            <a:off x="470951" y="300056"/>
            <a:ext cx="3120236" cy="10772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cs typeface="Arial"/>
              </a:rPr>
              <a:t>West Region</a:t>
            </a:r>
          </a:p>
        </p:txBody>
      </p:sp>
    </p:spTree>
    <p:extLst>
      <p:ext uri="{BB962C8B-B14F-4D97-AF65-F5344CB8AC3E}">
        <p14:creationId xmlns:p14="http://schemas.microsoft.com/office/powerpoint/2010/main" val="426265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158A2-81AA-8BD8-7CEB-FB33C35E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4C84C5-334F-2F3E-3F5E-1F95667F2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1A35C-41F3-1C07-C07E-F49D36791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F9B98C-8BE3-2DE6-7DD0-AB28A56FE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CB1FB-3ED5-6BD4-6454-C0DE0962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948FC2-3577-73B4-7890-BCDC7A7F4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A1894-2BBE-58CE-9062-14E3081B3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58EFB-0FE2-0EBC-82A7-B882DCE10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6ADFE0-ADF7-F085-16E1-348FEB093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837DA3-0898-8C2D-6543-BF2E1F9E7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8C6D48-952C-9403-E6FA-6FC185D5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7D61F8-DE81-2925-A5D1-754CABD7B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9636B1-FCF2-730E-CD68-D3C853D54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4DE6F78-DE1F-0D04-38FB-202174E7B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00042B-C6A9-8937-5513-BDD5B0979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983790-BB99-117F-FE2C-8A09041F753F}"/>
              </a:ext>
            </a:extLst>
          </p:cNvPr>
          <p:cNvSpPr txBox="1">
            <a:spLocks/>
          </p:cNvSpPr>
          <p:nvPr/>
        </p:nvSpPr>
        <p:spPr>
          <a:xfrm>
            <a:off x="156475" y="300056"/>
            <a:ext cx="3434712" cy="10772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cs typeface="Arial"/>
              </a:rPr>
              <a:t>Midwest Region</a:t>
            </a:r>
          </a:p>
        </p:txBody>
      </p:sp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FB472584-E1F0-6AF6-37CC-19CE898AF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411" y="-5336"/>
            <a:ext cx="8607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0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480C3-FBED-BF26-0514-DEAC750C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9B1341-7442-D7EC-E145-0DEAA76F5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C708B-807B-0B0C-2E6C-38FA65E7A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D8FE56-1D8F-5A97-1F54-34366F8AD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EB70F4-42D7-A044-792F-A30DEC0C9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32C92D-3D62-2853-67DC-CC77FD6AE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19BE4-574A-77B1-61D1-15ADAF25C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A6C92-DCEF-7B51-7B7F-6DF5FDB45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ECFBDA3-4519-4C1D-8EFA-E8251FC2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DA1785-2FE6-B520-FB4D-DB4548F61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1508C0-6D20-471F-4A2B-E80839409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5CA732-1328-7FFC-3F49-B0319D1B0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F7BCED7-6890-A1B3-1186-C3EC35B5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CBBEE6-CDFF-D651-F159-BA62FB651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01AF81-3F0E-5644-DAD0-8D0FE53DC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ADFD4A-EB28-7AB6-B611-065699B5E45E}"/>
              </a:ext>
            </a:extLst>
          </p:cNvPr>
          <p:cNvSpPr txBox="1">
            <a:spLocks/>
          </p:cNvSpPr>
          <p:nvPr/>
        </p:nvSpPr>
        <p:spPr>
          <a:xfrm>
            <a:off x="470951" y="300056"/>
            <a:ext cx="3120236" cy="10772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cs typeface="Arial"/>
              </a:rPr>
              <a:t>Southwest Region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B7F8E37-706B-2093-E41E-24089EAC2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538" y="0"/>
            <a:ext cx="8605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C5768-933B-30B0-3396-4F171B9B9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8EAC5-E301-76DB-BEFD-B978EEC0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D5F99-EB7B-A631-9DB9-8BE260C8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FBBDF2-A1D4-1447-4DE7-3DC6DCED8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26D8FC-7CAF-7EB7-8696-C54E8F15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27571F-30CF-4F1C-1B1B-946D5EDA5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18AA3-B72E-473D-F257-375E5579C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D29B5-C1FE-1536-52D1-D89ADD6C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8044C9-AF1F-9318-4091-5DDADBD63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033300-21A1-B232-5344-92B558BC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BEF3339-A1D2-D2F2-9DAF-2148ED43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C827B1-32FE-1936-D0DF-9C717AEB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5E0174B-38ED-6205-FE32-0F093E83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30A0D6A-4861-5404-93FF-BC9F8AA25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659F2C-D6CB-81D5-FEF0-F2A26B26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D8885-284E-9D3D-ED6C-EC4FD1ECE451}"/>
              </a:ext>
            </a:extLst>
          </p:cNvPr>
          <p:cNvSpPr txBox="1">
            <a:spLocks/>
          </p:cNvSpPr>
          <p:nvPr/>
        </p:nvSpPr>
        <p:spPr>
          <a:xfrm>
            <a:off x="156475" y="300056"/>
            <a:ext cx="3434712" cy="10772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cs typeface="Arial"/>
              </a:rPr>
              <a:t>Southeast Region</a:t>
            </a:r>
          </a:p>
        </p:txBody>
      </p:sp>
      <p:pic>
        <p:nvPicPr>
          <p:cNvPr id="2" name="Picture 1" descr="A screenshot of a map&#10;&#10;AI-generated content may be incorrect.">
            <a:extLst>
              <a:ext uri="{FF2B5EF4-FFF2-40B4-BE49-F238E27FC236}">
                <a16:creationId xmlns:a16="http://schemas.microsoft.com/office/drawing/2014/main" id="{28D39D89-2E9C-C5D3-93AB-FAC711F5C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498" y="0"/>
            <a:ext cx="859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9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194C9-9104-F605-7A79-1D417FB1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3AE018-15FE-C78C-8DC6-426909C31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B56F3-2DD0-5322-F298-93D88F21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432FC5-B763-D71B-4EE2-5141C2BF0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D3BA0C-C0C3-6497-352F-A365AA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88DFA-5D9C-1B51-E3F7-3BEDE8EC6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2A1BAE-660B-51FC-EB94-F588A9310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FAA66-782B-98BB-AD66-9B1B68976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1C834A-1047-29BD-4E7B-D72F16467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FC477A-C42D-5E97-054D-591155AFF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0FE624-1A0E-7251-82BF-5503BB828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966165-348D-DE9D-BBDD-20238E84C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FDCAE43-DF26-31A4-1CB4-4C61CA22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B616546-031B-3517-2B79-4B3D19F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14DDF5-E65D-3F2D-0EC8-628B19472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A84A57-5DF5-F2A6-EFCB-CE9D5E30CBBA}"/>
              </a:ext>
            </a:extLst>
          </p:cNvPr>
          <p:cNvSpPr txBox="1">
            <a:spLocks/>
          </p:cNvSpPr>
          <p:nvPr/>
        </p:nvSpPr>
        <p:spPr>
          <a:xfrm>
            <a:off x="156475" y="300056"/>
            <a:ext cx="3434712" cy="10772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cs typeface="Arial"/>
              </a:rPr>
              <a:t>Northeast Region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C28239D-5D16-BABF-8B77-744517F71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385" y="0"/>
            <a:ext cx="8570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F9847-3F96-9EEF-79C8-A2AB17D9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4C32F1-3629-46B4-9634-2514D1AF7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C964C-2DEF-45A9-00ED-FDC71A74A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890272-C877-32DD-80F4-AC2F6E5E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684797-2A97-632E-5BAD-A99C0FABF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AF430B-E87A-F00C-099A-372DE754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69FD6-A37C-803D-ACE2-8872505E3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03E20-89F1-908D-1A7E-55F6E3A3E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0392240-C5E3-3911-3371-E0328C593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62AF2F-D5CB-B168-0CCD-74809749E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22903F1-09E4-75E8-54B6-B061877FA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330B431-CE9D-3F19-87F9-121A2F86B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FC7DA6-4781-593A-AF71-A62FA90CB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0E86863-C8F0-53C5-2008-9BE170D62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2C2016-2F0B-FF24-B78B-C1840A05D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33C69-266F-7FBD-6751-ECCBB1B3EDDF}"/>
              </a:ext>
            </a:extLst>
          </p:cNvPr>
          <p:cNvSpPr/>
          <p:nvPr/>
        </p:nvSpPr>
        <p:spPr>
          <a:xfrm>
            <a:off x="2032000" y="2283243"/>
            <a:ext cx="9036341" cy="25273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B9F23-FCD5-5316-47A4-4F42FDB9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85" y="2458462"/>
            <a:ext cx="9081380" cy="20734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000">
                <a:solidFill>
                  <a:srgbClr val="002060"/>
                </a:solidFill>
                <a:cs typeface="Arial"/>
              </a:rPr>
              <a:t>Specific State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4902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9AC6E-6EA2-139C-D68E-542DF50B6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A630-7BBF-B390-DD5E-CF39DBD16E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8961" y="215900"/>
            <a:ext cx="11073039" cy="20732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700">
                <a:cs typeface="Arial"/>
              </a:rPr>
              <a:t>Fuel Type for the Top 10 Most Populous States</a:t>
            </a:r>
          </a:p>
        </p:txBody>
      </p:sp>
      <p:pic>
        <p:nvPicPr>
          <p:cNvPr id="4" name="Picture 3" descr="A map of the united states with different colored dots&#10;&#10;AI-generated content may be incorrect.">
            <a:extLst>
              <a:ext uri="{FF2B5EF4-FFF2-40B4-BE49-F238E27FC236}">
                <a16:creationId xmlns:a16="http://schemas.microsoft.com/office/drawing/2014/main" id="{70047895-D97D-401E-0E63-E39499D3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2" y="1107621"/>
            <a:ext cx="9187543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ED100-4E63-BF5C-F266-AAD305DDF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26" y="-2414"/>
            <a:ext cx="8338929" cy="1460252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EF7C-0F01-EA40-A41B-EC084BEB8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147" y="1259393"/>
            <a:ext cx="8924781" cy="488542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344170" indent="-337820" algn="l">
              <a:buFont typeface="Arial" panose="05000000000000000000" pitchFamily="2" charset="2"/>
              <a:buChar char="•"/>
            </a:pPr>
            <a:r>
              <a:rPr lang="en-US">
                <a:cs typeface="Arial" panose="020B0604020202020204"/>
              </a:rPr>
              <a:t>Data obtained from the 21st Century Environmental Policy </a:t>
            </a:r>
          </a:p>
          <a:p>
            <a:pPr marL="344170" indent="-337820" algn="l">
              <a:buFont typeface="Arial" panose="05000000000000000000" pitchFamily="2" charset="2"/>
              <a:buChar char="•"/>
            </a:pPr>
            <a:r>
              <a:rPr lang="en-US">
                <a:cs typeface="Arial" panose="020B0604020202020204"/>
              </a:rPr>
              <a:t>Analysis of alternative fuel locations for the following fuel types: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Compressed Natural Gas (CNG)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Ethanol (E85)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Propane/Liquefied Petroleum Gas (LPG)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Biodiesel (B20 and above)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Electric Vehicle Charging (ELEC)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Hydrogen (HY)</a:t>
            </a: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r>
              <a:rPr lang="en-US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Liquefied Natural Gas (LNG)</a:t>
            </a:r>
            <a:endParaRPr lang="en-US">
              <a:cs typeface="Arial"/>
            </a:endParaRPr>
          </a:p>
          <a:p>
            <a:pPr marL="801370" lvl="1" indent="-337820" algn="l">
              <a:buFont typeface="Courier New" panose="05000000000000000000" pitchFamily="2" charset="2"/>
              <a:buChar char="o"/>
            </a:pPr>
            <a:endParaRPr lang="en-US" sz="1600">
              <a:cs typeface="Arial" panose="020B060402020202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41487B-07A4-8568-10EA-926FA0F3DC59}"/>
              </a:ext>
            </a:extLst>
          </p:cNvPr>
          <p:cNvSpPr/>
          <p:nvPr/>
        </p:nvSpPr>
        <p:spPr>
          <a:xfrm>
            <a:off x="0" y="-27603"/>
            <a:ext cx="12200279" cy="6914412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C41EB-D392-9858-8154-6C7B18E52D4E}"/>
              </a:ext>
            </a:extLst>
          </p:cNvPr>
          <p:cNvSpPr txBox="1"/>
          <p:nvPr/>
        </p:nvSpPr>
        <p:spPr>
          <a:xfrm>
            <a:off x="330270" y="2619274"/>
            <a:ext cx="268691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Pennsylvania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pic>
        <p:nvPicPr>
          <p:cNvPr id="7" name="Picture 6" descr="A map of the state of west virginia&#10;&#10;AI-generated content may be incorrect.">
            <a:extLst>
              <a:ext uri="{FF2B5EF4-FFF2-40B4-BE49-F238E27FC236}">
                <a16:creationId xmlns:a16="http://schemas.microsoft.com/office/drawing/2014/main" id="{660B4066-ECD8-B016-0E61-6FDCA8E73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0" y="392864"/>
            <a:ext cx="2225573" cy="2105793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map of texas with many dots&#10;&#10;AI-generated content may be incorrect.">
            <a:extLst>
              <a:ext uri="{FF2B5EF4-FFF2-40B4-BE49-F238E27FC236}">
                <a16:creationId xmlns:a16="http://schemas.microsoft.com/office/drawing/2014/main" id="{FB2AC4B5-7585-940F-E27F-4669C8707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247" y="3878997"/>
            <a:ext cx="3000173" cy="2876629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map with many dots&#10;&#10;AI-generated content may be incorrect.">
            <a:extLst>
              <a:ext uri="{FF2B5EF4-FFF2-40B4-BE49-F238E27FC236}">
                <a16:creationId xmlns:a16="http://schemas.microsoft.com/office/drawing/2014/main" id="{49D53162-F100-6D41-964A-B38EC7E8D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59" y="2931051"/>
            <a:ext cx="3146987" cy="171314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9E591B-F05D-B3AF-07C4-ED62BF71E9B8}"/>
              </a:ext>
            </a:extLst>
          </p:cNvPr>
          <p:cNvSpPr txBox="1"/>
          <p:nvPr/>
        </p:nvSpPr>
        <p:spPr>
          <a:xfrm>
            <a:off x="3468080" y="3556509"/>
            <a:ext cx="268691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Texas 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515AB-79F4-6710-3F9B-34C8EBAA9F02}"/>
              </a:ext>
            </a:extLst>
          </p:cNvPr>
          <p:cNvSpPr txBox="1"/>
          <p:nvPr/>
        </p:nvSpPr>
        <p:spPr>
          <a:xfrm>
            <a:off x="162506" y="71479"/>
            <a:ext cx="214578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Ohio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pic>
        <p:nvPicPr>
          <p:cNvPr id="18" name="Picture 17" descr="A map of the state of the united states with many dots&#10;&#10;AI-generated content may be incorrect.">
            <a:extLst>
              <a:ext uri="{FF2B5EF4-FFF2-40B4-BE49-F238E27FC236}">
                <a16:creationId xmlns:a16="http://schemas.microsoft.com/office/drawing/2014/main" id="{43B60487-0CD9-8A90-D369-B9E51DA68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556" y="380469"/>
            <a:ext cx="2403947" cy="2119462"/>
          </a:xfrm>
          <a:prstGeom prst="rect">
            <a:avLst/>
          </a:prstGeom>
        </p:spPr>
      </p:pic>
      <p:pic>
        <p:nvPicPr>
          <p:cNvPr id="2" name="Picture 1" descr="A map with many dots&#10;&#10;AI-generated content may be incorrect.">
            <a:extLst>
              <a:ext uri="{FF2B5EF4-FFF2-40B4-BE49-F238E27FC236}">
                <a16:creationId xmlns:a16="http://schemas.microsoft.com/office/drawing/2014/main" id="{3E1B7D65-1F07-4DD6-B742-4619964C8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9" y="5108762"/>
            <a:ext cx="3160058" cy="1649505"/>
          </a:xfrm>
          <a:prstGeom prst="rect">
            <a:avLst/>
          </a:prstGeom>
        </p:spPr>
      </p:pic>
      <p:pic>
        <p:nvPicPr>
          <p:cNvPr id="3" name="Picture 2" descr="A map of the united states with different colored dots&#10;&#10;AI-generated content may be incorrect.">
            <a:extLst>
              <a:ext uri="{FF2B5EF4-FFF2-40B4-BE49-F238E27FC236}">
                <a16:creationId xmlns:a16="http://schemas.microsoft.com/office/drawing/2014/main" id="{A63356CB-5EDA-81E9-F72A-63B033CD3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0673" y="399487"/>
            <a:ext cx="2333065" cy="2114552"/>
          </a:xfrm>
          <a:prstGeom prst="rect">
            <a:avLst/>
          </a:prstGeom>
        </p:spPr>
      </p:pic>
      <p:pic>
        <p:nvPicPr>
          <p:cNvPr id="4" name="Picture 3" descr="A map of the state of illinois&#10;&#10;AI-generated content may be incorrect.">
            <a:extLst>
              <a:ext uri="{FF2B5EF4-FFF2-40B4-BE49-F238E27FC236}">
                <a16:creationId xmlns:a16="http://schemas.microsoft.com/office/drawing/2014/main" id="{A41B34DF-7533-2454-F1F7-22E65CF3CA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3686" y="393884"/>
            <a:ext cx="2077011" cy="2719672"/>
          </a:xfrm>
          <a:prstGeom prst="rect">
            <a:avLst/>
          </a:prstGeom>
        </p:spPr>
      </p:pic>
      <p:pic>
        <p:nvPicPr>
          <p:cNvPr id="9" name="Picture 8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6D8881F7-BA1E-6670-0C58-58326BE09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2943" y="3874714"/>
            <a:ext cx="2431117" cy="2884955"/>
          </a:xfrm>
          <a:prstGeom prst="rect">
            <a:avLst/>
          </a:prstGeom>
        </p:spPr>
      </p:pic>
      <p:pic>
        <p:nvPicPr>
          <p:cNvPr id="12" name="Picture 11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AFEFEB7C-1818-3DF5-9463-604365A531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5781" y="3880036"/>
            <a:ext cx="2933700" cy="2874308"/>
          </a:xfrm>
          <a:prstGeom prst="rect">
            <a:avLst/>
          </a:prstGeom>
        </p:spPr>
      </p:pic>
      <p:pic>
        <p:nvPicPr>
          <p:cNvPr id="13" name="Picture 12" descr="A map of the state of georgia with many dots&#10;&#10;AI-generated content may be incorrect.">
            <a:extLst>
              <a:ext uri="{FF2B5EF4-FFF2-40B4-BE49-F238E27FC236}">
                <a16:creationId xmlns:a16="http://schemas.microsoft.com/office/drawing/2014/main" id="{1978EE81-8014-73A8-9D7B-BB200C3D22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688" y="398088"/>
            <a:ext cx="2423275" cy="2711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D6C827-8003-31B0-0C37-BC255D2A3453}"/>
              </a:ext>
            </a:extLst>
          </p:cNvPr>
          <p:cNvSpPr txBox="1"/>
          <p:nvPr/>
        </p:nvSpPr>
        <p:spPr>
          <a:xfrm>
            <a:off x="2594182" y="71479"/>
            <a:ext cx="214578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New York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87AE7-D5DB-4D0E-2F8E-048F8AB198CA}"/>
              </a:ext>
            </a:extLst>
          </p:cNvPr>
          <p:cNvSpPr txBox="1"/>
          <p:nvPr/>
        </p:nvSpPr>
        <p:spPr>
          <a:xfrm>
            <a:off x="6986887" y="3545302"/>
            <a:ext cx="214578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Florida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5B4029-1EA8-ED4E-BECA-7FA15700217D}"/>
              </a:ext>
            </a:extLst>
          </p:cNvPr>
          <p:cNvSpPr txBox="1"/>
          <p:nvPr/>
        </p:nvSpPr>
        <p:spPr>
          <a:xfrm>
            <a:off x="9821976" y="3545302"/>
            <a:ext cx="214578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California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078961-E14E-F444-F52B-DBA09E6A6EEF}"/>
              </a:ext>
            </a:extLst>
          </p:cNvPr>
          <p:cNvSpPr txBox="1"/>
          <p:nvPr/>
        </p:nvSpPr>
        <p:spPr>
          <a:xfrm>
            <a:off x="341475" y="4793215"/>
            <a:ext cx="268691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North Carolina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2224-88F7-4960-23F1-EF17D25C5D0F}"/>
              </a:ext>
            </a:extLst>
          </p:cNvPr>
          <p:cNvSpPr txBox="1"/>
          <p:nvPr/>
        </p:nvSpPr>
        <p:spPr>
          <a:xfrm>
            <a:off x="4812622" y="86744"/>
            <a:ext cx="268691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Michigan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0EBDE9-F788-053F-5BFF-5ABF56E87682}"/>
              </a:ext>
            </a:extLst>
          </p:cNvPr>
          <p:cNvSpPr txBox="1"/>
          <p:nvPr/>
        </p:nvSpPr>
        <p:spPr>
          <a:xfrm>
            <a:off x="7266711" y="86744"/>
            <a:ext cx="2686912" cy="3161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Georgia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4FCCE-31E1-1A6B-573C-03699ED33976}"/>
              </a:ext>
            </a:extLst>
          </p:cNvPr>
          <p:cNvSpPr txBox="1"/>
          <p:nvPr/>
        </p:nvSpPr>
        <p:spPr>
          <a:xfrm>
            <a:off x="9821652" y="97949"/>
            <a:ext cx="2417971" cy="3049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atin typeface="+mj-lt"/>
                <a:ea typeface="+mj-ea"/>
                <a:cs typeface="+mj-cs"/>
              </a:rPr>
              <a:t>Illinois AFL Map</a:t>
            </a:r>
            <a:endParaRPr lang="en-US" sz="1600">
              <a:latin typeface="+mj-lt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270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34245-9577-ADAB-7BAB-0F592361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E486F7-EDAE-8302-E667-F12335749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A528C-4956-A034-FF8C-6AE134B94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165D0B-0CD9-0A33-0E27-38B7B76EA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3F5A9-5C96-8E56-7DBD-1385D4C21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27895E-FD19-37A9-FAB1-FE5023669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6C9E90-8E8D-C204-70DA-4833200B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6E2A5-1433-DEC1-8806-B2EEC89E0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6336AB-1176-2C39-0CC1-BA235136D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5CA740-5C3A-2B12-2D8E-E5B09931E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4C5A8F3-71B6-4108-E9F2-06E124D34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4BCEF-AF79-E9E3-F308-767A3BDA8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9422522-BC61-FB2B-B065-0E4469FB8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1C37FA5-776A-F43D-5408-892D8698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8E48D4-3CFF-7A11-609C-D82B46D0F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ACD10984-C9DC-F959-BE7B-0D772553D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62" y="0"/>
            <a:ext cx="1059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BEC0E-94A0-3034-9BDA-80F3AF76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5E5147-568B-9C02-2905-CDD76DD9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5BCF-E789-EE95-FDD0-170774EDD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B8B484-8909-11E4-3991-00CF21810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FCCC8-3ABE-6D55-D3D8-0F72866EE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FC155-3F44-3CAF-4EDB-0186111B1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8939AA-6A6E-9996-C61B-F177C6BC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5F732-6D82-56C9-2DCF-1531D0798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5EFAB54-62AD-AC0A-87CB-6BE2530BF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608C8B-F3C3-8F32-7E69-ABA4D8B0B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571B67-E720-5F5D-4BA3-677B30051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0010B9-02C4-9691-AED9-7E28177AA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9A37463-FA3E-62CC-04FF-A2231CF67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C2CF590-FEA3-1913-71CF-CAB3392CC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CE982F-B10D-DA05-8C4A-274DC10E8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map&#10;&#10;AI-generated content may be incorrect.">
            <a:extLst>
              <a:ext uri="{FF2B5EF4-FFF2-40B4-BE49-F238E27FC236}">
                <a16:creationId xmlns:a16="http://schemas.microsoft.com/office/drawing/2014/main" id="{70A41B78-629D-758B-D36A-1B8E29C0E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64" y="0"/>
            <a:ext cx="10505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4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D96253-4282-65A6-D832-1112A17B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DB781B-010D-D1C0-935E-449556AA7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92011-3371-9DC8-0D20-B5E7790A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BB3D03-EA58-810C-6DB5-D79959B09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03FF67-0432-B4D4-89ED-9A081959F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B92C6-2C4B-3417-8A98-163A8909E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F6769-F597-8493-2FAE-0F6D9487B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E9E77E-7034-B951-5A3B-DF7F4141A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30F86C-51B0-A15E-D9E2-D4A203757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9377F1-A6D1-7C33-2DBB-A550BBF44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B9FB30-4F79-8A39-1B80-024062D31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D53755-5E81-F902-9EF1-381217AD6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D6B4C41-C048-6486-A830-C5F69E488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05A6F87-5E57-B5E8-01B1-B77281233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EB5611-94E5-70B8-3E02-8F6B6B628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F102FD13-AF28-BFBA-B5C1-A39FC3C09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04" y="0"/>
            <a:ext cx="10383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37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48A7D-0596-13A5-2A09-1DD6C269BE37}"/>
              </a:ext>
            </a:extLst>
          </p:cNvPr>
          <p:cNvSpPr/>
          <p:nvPr/>
        </p:nvSpPr>
        <p:spPr>
          <a:xfrm>
            <a:off x="2043043" y="2283243"/>
            <a:ext cx="9036342" cy="25273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AEEA0-2605-343F-6274-4EEE8E5F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85" y="2458462"/>
            <a:ext cx="9081380" cy="20734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000">
                <a:solidFill>
                  <a:srgbClr val="002060"/>
                </a:solidFill>
                <a:cs typeface="Arial"/>
              </a:rPr>
              <a:t>Electric Vehicle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325316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CB09D9-A928-71CB-167B-7EDDC054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C9DFC8-FF3E-C68C-5CCD-6E74FB379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34FB39-8487-32C2-D083-C38E75CEC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F675AB-DB6D-488A-0A67-1E4CF82E1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2A0FC-6D2B-E194-BC8E-0F932ABC5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9AD393-65B5-97AD-9486-328C30AEE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D5FC06-BA4C-80B6-3DE4-00E99997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B9C87-DD1F-88F3-5D12-DAF939741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3DBB6F-F676-6E7B-3E84-E90E370DC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843103-5858-D793-313B-C9B61BE8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6FC21AE-03CD-2CB3-2A40-5D4C546F4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0BAE816-7A0F-918C-7CEF-48911FFD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3F582E4-13C6-CA87-FC84-B8B7FE64D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0B12D6-A537-9995-8D9F-56BFE844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CE4580-6AE2-5069-FF03-0ABB35FA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united states with different colored dots&#10;&#10;AI-generated content may be incorrect.">
            <a:extLst>
              <a:ext uri="{FF2B5EF4-FFF2-40B4-BE49-F238E27FC236}">
                <a16:creationId xmlns:a16="http://schemas.microsoft.com/office/drawing/2014/main" id="{CA01ADDE-CE88-E207-A291-346DCB5EC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593"/>
            <a:ext cx="12192000" cy="62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7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A5CB1D-E310-105A-780A-5B1C524F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073256D4-342E-0E9D-0D01-A9C497BAA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378" y="-5287"/>
            <a:ext cx="9637125" cy="68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8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131A-272F-49D8-A5D5-0B8BBA43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9721-23DE-548A-94BE-97359CBF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>
              <a:buNone/>
            </a:pPr>
            <a:endParaRPr lang="en-US" dirty="0">
              <a:cs typeface="Arial"/>
            </a:endParaRPr>
          </a:p>
          <a:p>
            <a:pPr marL="344170" indent="-337820"/>
            <a:r>
              <a:rPr lang="en-US">
                <a:cs typeface="Arial"/>
              </a:rPr>
              <a:t>Electric fuel is the most prominent alternative by location quantity</a:t>
            </a:r>
          </a:p>
          <a:p>
            <a:pPr marL="344170" indent="-337820"/>
            <a:r>
              <a:rPr lang="en-US" dirty="0">
                <a:cs typeface="Arial"/>
              </a:rPr>
              <a:t>Other fuel types lag behind nationally, but present in regional hotspots</a:t>
            </a:r>
          </a:p>
          <a:p>
            <a:pPr marL="344170" indent="-337820"/>
            <a:r>
              <a:rPr lang="en-US">
                <a:cs typeface="Arial"/>
              </a:rPr>
              <a:t>The use of Tableau displayed the variety and concentration of alternative fuel in the U.S. </a:t>
            </a:r>
            <a:endParaRPr lang="en-US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04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AD12E-853D-4E20-9104-7129A3BF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59AFC-4552-4608-9A63-AFBBC2C02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BAF6C-CC6F-4F1B-AB92-3ABDF1D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430" y="836910"/>
            <a:ext cx="69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AACC6-A42E-3CB0-42B9-22740E45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689" y="347711"/>
            <a:ext cx="3772261" cy="896567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cs typeface="Arial"/>
              </a:rPr>
              <a:t>Methodology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ACC21-4D7B-3C8D-3ADF-32B7CAAA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110" y="1425396"/>
            <a:ext cx="6867780" cy="4102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37820"/>
            <a:r>
              <a:rPr lang="en-US">
                <a:cs typeface="Arial" panose="020B0604020202020204"/>
              </a:rPr>
              <a:t>Analyzed data for: 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 panose="020B0604020202020204"/>
              </a:rPr>
              <a:t>United States overall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 panose="020B0604020202020204"/>
              </a:rPr>
              <a:t>Specific regions of the United States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 panose="020B0604020202020204"/>
              </a:rPr>
              <a:t>Top 10 most populous states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 panose="020B0604020202020204"/>
              </a:rPr>
              <a:t>Electric vehicle fuel stations</a:t>
            </a:r>
          </a:p>
          <a:p>
            <a:pPr marL="344170" indent="-337820"/>
            <a:r>
              <a:rPr lang="en-US">
                <a:cs typeface="Arial" panose="020B0604020202020204"/>
              </a:rPr>
              <a:t>Tableau software used to create data visualizations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42B2C-4486-65EB-8E17-0BEC07067AF0}"/>
              </a:ext>
            </a:extLst>
          </p:cNvPr>
          <p:cNvSpPr/>
          <p:nvPr/>
        </p:nvSpPr>
        <p:spPr>
          <a:xfrm>
            <a:off x="8822871" y="4996542"/>
            <a:ext cx="2764973" cy="16464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hat Is Tableau? Features, Benefits &amp; Use Cases Explained">
            <a:extLst>
              <a:ext uri="{FF2B5EF4-FFF2-40B4-BE49-F238E27FC236}">
                <a16:creationId xmlns:a16="http://schemas.microsoft.com/office/drawing/2014/main" id="{73AD92EA-8C6A-2C25-D71E-E2335D3C5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863" y="4650922"/>
            <a:ext cx="2345872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7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6DF71-D509-47C4-7030-10933AC3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18D483-8A03-D18D-DB25-210EA7901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11BA0-98D2-2463-0FD9-320B1A123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D932AA-CD2B-FB84-EE0A-347EB6F8F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E946AB-29BF-CFDF-99B4-9BA47E598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DC680A-D923-5AD9-3B57-506AAECCF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9FF8CE-1AE6-84BD-2CAC-AAC8DA06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2AB1E-8E25-2ADF-E5AB-A352172C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430" y="836910"/>
            <a:ext cx="69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8DD92-B849-B34A-51A2-1899FE2C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04" y="347711"/>
            <a:ext cx="3935546" cy="896567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cs typeface="Arial"/>
              </a:rPr>
              <a:t>Methodology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1808-591F-7AE1-21EE-B37E04BBF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39" y="1240339"/>
            <a:ext cx="6867780" cy="53974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350" indent="0">
              <a:buNone/>
            </a:pPr>
            <a:r>
              <a:rPr lang="en-US" b="1">
                <a:cs typeface="Arial"/>
              </a:rPr>
              <a:t>Top 10 Most Populous States as of 2023: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California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Texas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Florida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New York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Pennsylvania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Illinois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Ohio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Georgia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North Carolina</a:t>
            </a:r>
          </a:p>
          <a:p>
            <a:pPr marL="463550" indent="-457200">
              <a:buAutoNum type="arabicPeriod"/>
            </a:pPr>
            <a:r>
              <a:rPr lang="en-US">
                <a:cs typeface="Arial"/>
              </a:rPr>
              <a:t>Michigan</a:t>
            </a:r>
          </a:p>
        </p:txBody>
      </p:sp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864DC3A-AF3A-38B3-34DB-B0CE370A5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49" y="1811111"/>
            <a:ext cx="7734302" cy="42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F35A1-D664-5790-B1D9-6B294A18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1FA021-66AE-D1CC-6D07-F5BC7B7AB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576F84-0EEC-81A1-311E-FDEFB84F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C59FD-3241-41FF-6E7A-D44C617CC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D777E-4A24-C235-7AF2-9403BBA40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73A372-CB4E-317B-3629-6D07F27B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5EB01-65AA-7FC7-D20A-26DC2A1C5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5F7E4-F357-C57F-621C-5DE380B75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430" y="836910"/>
            <a:ext cx="69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A1C0A-F347-A02B-2140-F9E0F0E7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118" y="347711"/>
            <a:ext cx="4098832" cy="896567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cs typeface="Arial"/>
              </a:rPr>
              <a:t>Methodology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4857-6524-3EF5-7D4B-13BC9DF3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54" y="1240339"/>
            <a:ext cx="4603551" cy="539743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6350" indent="0">
              <a:buNone/>
            </a:pPr>
            <a:r>
              <a:rPr lang="en-US" sz="1800" b="1">
                <a:cs typeface="Arial"/>
              </a:rPr>
              <a:t>U.S. geographic regions:</a:t>
            </a:r>
          </a:p>
          <a:p>
            <a:pPr marL="463550" indent="-457200">
              <a:buFont typeface="Wingdings"/>
              <a:buChar char="§"/>
            </a:pPr>
            <a:r>
              <a:rPr lang="en-US" sz="1800" b="1">
                <a:cs typeface="Arial"/>
              </a:rPr>
              <a:t>West:</a:t>
            </a:r>
            <a:r>
              <a:rPr lang="en-US" sz="1800">
                <a:cs typeface="Arial"/>
              </a:rPr>
              <a:t> Washington, Montana, Idaho, California, Nevada, Utah, Colorado, Wyoming</a:t>
            </a:r>
          </a:p>
          <a:p>
            <a:pPr marL="463550" indent="-457200">
              <a:buFont typeface="Wingdings"/>
              <a:buChar char="§"/>
            </a:pPr>
            <a:r>
              <a:rPr lang="en-US" sz="1800" b="1">
                <a:cs typeface="Arial"/>
              </a:rPr>
              <a:t>Southwest</a:t>
            </a:r>
            <a:r>
              <a:rPr lang="en-US" sz="1800">
                <a:cs typeface="Arial"/>
              </a:rPr>
              <a:t>: Alaska, Hawaii, Arizona, New Mexico, Texas, Oklahoma</a:t>
            </a:r>
          </a:p>
          <a:p>
            <a:pPr marL="463550" indent="-457200">
              <a:buFont typeface="Wingdings"/>
              <a:buChar char="§"/>
            </a:pPr>
            <a:r>
              <a:rPr lang="en-US" sz="1800" b="1">
                <a:cs typeface="Arial"/>
              </a:rPr>
              <a:t>Midwest</a:t>
            </a:r>
            <a:r>
              <a:rPr lang="en-US" sz="1800">
                <a:cs typeface="Arial"/>
              </a:rPr>
              <a:t>: North Dakota, South Dakota, Minnesota, Nebraska, Kansas, Iowa, Wisconsin, Illinois, Indiana, Ohio, Michigan</a:t>
            </a:r>
          </a:p>
          <a:p>
            <a:pPr marL="463550" indent="-457200">
              <a:buFont typeface="Wingdings"/>
              <a:buChar char="§"/>
            </a:pPr>
            <a:r>
              <a:rPr lang="en-US" sz="1800" b="1">
                <a:cs typeface="Arial"/>
              </a:rPr>
              <a:t>Northeast</a:t>
            </a:r>
            <a:r>
              <a:rPr lang="en-US" sz="1800">
                <a:cs typeface="Arial"/>
              </a:rPr>
              <a:t>: New Jersey, Pennsylvania, New York, Connecticut, Rhode Island, Massachusetts, New Hampshire, Maine, Vermont</a:t>
            </a:r>
          </a:p>
          <a:p>
            <a:pPr marL="463550" indent="-457200">
              <a:buFont typeface="Wingdings"/>
              <a:buChar char="§"/>
            </a:pPr>
            <a:r>
              <a:rPr lang="en-US" sz="1800" b="1">
                <a:cs typeface="Arial"/>
              </a:rPr>
              <a:t>Southeast</a:t>
            </a:r>
            <a:r>
              <a:rPr lang="en-US" sz="1800">
                <a:cs typeface="Arial"/>
              </a:rPr>
              <a:t>: Arkansas, Alabama, Mississippi, Tennessee, Kentucky, Florida, Georgia, South Carolina, North Carolina, Virginia, West Virginia, Maryland, Delaware</a:t>
            </a:r>
          </a:p>
          <a:p>
            <a:pPr marL="914400" lvl="1" indent="-337820">
              <a:buFont typeface="Courier New"/>
              <a:buChar char="o"/>
            </a:pPr>
            <a:r>
              <a:rPr lang="en-US">
                <a:cs typeface="Arial"/>
              </a:rPr>
              <a:t>Washington DC, and Puerto Rico were also included in the Southeast region</a:t>
            </a:r>
          </a:p>
          <a:p>
            <a:pPr marL="463550" indent="-457200">
              <a:buFont typeface="Wingdings"/>
              <a:buChar char="§"/>
            </a:pPr>
            <a:endParaRPr lang="en-US">
              <a:cs typeface="Arial"/>
            </a:endParaRP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7723CA3-588E-B306-EA4B-E25FCE237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114" y="1556657"/>
            <a:ext cx="6486857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5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4F45-6980-2DD8-0B3E-5C511D7E4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2464" y="530"/>
            <a:ext cx="4402138" cy="1076325"/>
          </a:xfrm>
        </p:spPr>
        <p:txBody>
          <a:bodyPr/>
          <a:lstStyle/>
          <a:p>
            <a:pPr algn="l"/>
            <a:r>
              <a:rPr lang="en-US"/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7B86-D8CA-A596-3CD9-C4C9C6AC1A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4203" y="1082604"/>
            <a:ext cx="5038499" cy="3997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37820"/>
            <a:r>
              <a:rPr lang="en-US">
                <a:cs typeface="Arial"/>
              </a:rPr>
              <a:t>Correcting alternative fuel locations based on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/>
              </a:rPr>
              <a:t>State abbreviation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/>
              </a:rPr>
              <a:t>Longitude and Latitude coordinates</a:t>
            </a:r>
          </a:p>
        </p:txBody>
      </p:sp>
      <p:pic>
        <p:nvPicPr>
          <p:cNvPr id="4" name="Picture 3" descr="A map of the united states with different colored dots&#10;&#10;AI-generated content may be incorrect.">
            <a:extLst>
              <a:ext uri="{FF2B5EF4-FFF2-40B4-BE49-F238E27FC236}">
                <a16:creationId xmlns:a16="http://schemas.microsoft.com/office/drawing/2014/main" id="{2C30DA51-A15E-914A-BA20-8CAA106F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2" y="30473"/>
            <a:ext cx="5836658" cy="3983132"/>
          </a:xfrm>
          <a:prstGeom prst="rect">
            <a:avLst/>
          </a:prstGeom>
        </p:spPr>
      </p:pic>
      <p:pic>
        <p:nvPicPr>
          <p:cNvPr id="5" name="Picture 4" descr="A map of the united states with many colored dots&#10;&#10;AI-generated content may be incorrect.">
            <a:extLst>
              <a:ext uri="{FF2B5EF4-FFF2-40B4-BE49-F238E27FC236}">
                <a16:creationId xmlns:a16="http://schemas.microsoft.com/office/drawing/2014/main" id="{AA4908FD-C17B-E8A9-07DD-A4478251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2" y="3082066"/>
            <a:ext cx="5261686" cy="37797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E097CAF-DFAD-8DCB-BE0D-2EB093F8B602}"/>
              </a:ext>
            </a:extLst>
          </p:cNvPr>
          <p:cNvSpPr/>
          <p:nvPr/>
        </p:nvSpPr>
        <p:spPr>
          <a:xfrm>
            <a:off x="4967853" y="3695597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983D4D-0070-7C4C-C9BF-EC3E2B9A11C5}"/>
              </a:ext>
            </a:extLst>
          </p:cNvPr>
          <p:cNvSpPr/>
          <p:nvPr/>
        </p:nvSpPr>
        <p:spPr>
          <a:xfrm>
            <a:off x="11777471" y="3671406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1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8B99-E9BC-D54E-C82B-858B378E7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7D7F-47F9-FCCF-DCF7-AEA84A8717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2464" y="530"/>
            <a:ext cx="4402138" cy="1076325"/>
          </a:xfrm>
        </p:spPr>
        <p:txBody>
          <a:bodyPr/>
          <a:lstStyle/>
          <a:p>
            <a:pPr algn="l"/>
            <a:r>
              <a:rPr lang="en-US"/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644F-3781-8A5E-9E06-A3F967FAD3A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4203" y="1082604"/>
            <a:ext cx="5038499" cy="3997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37820"/>
            <a:r>
              <a:rPr lang="en-US">
                <a:cs typeface="Arial"/>
              </a:rPr>
              <a:t>Correcting alternative fuel locations based on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/>
              </a:rPr>
              <a:t>State abbreviation</a:t>
            </a: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>
                <a:cs typeface="Arial"/>
              </a:rPr>
              <a:t>Longitude and Latitude coordinates</a:t>
            </a:r>
          </a:p>
        </p:txBody>
      </p:sp>
      <p:pic>
        <p:nvPicPr>
          <p:cNvPr id="8" name="Picture 7" descr="A map of the united states with different colored dots&#10;&#10;AI-generated content may be incorrect.">
            <a:extLst>
              <a:ext uri="{FF2B5EF4-FFF2-40B4-BE49-F238E27FC236}">
                <a16:creationId xmlns:a16="http://schemas.microsoft.com/office/drawing/2014/main" id="{E9629D0F-5E37-8A44-D4FD-BCABFB4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54" y="0"/>
            <a:ext cx="5042451" cy="49417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7B24B2F-4D73-783D-82D6-28D5D8BFC8E5}"/>
              </a:ext>
            </a:extLst>
          </p:cNvPr>
          <p:cNvSpPr/>
          <p:nvPr/>
        </p:nvSpPr>
        <p:spPr>
          <a:xfrm>
            <a:off x="8464088" y="1286332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4F4BCA-845A-E749-FB8A-462EE7238351}"/>
              </a:ext>
            </a:extLst>
          </p:cNvPr>
          <p:cNvSpPr/>
          <p:nvPr/>
        </p:nvSpPr>
        <p:spPr>
          <a:xfrm>
            <a:off x="11149942" y="4623906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53A04-E8F5-703F-91E5-6AD6B7378924}"/>
              </a:ext>
            </a:extLst>
          </p:cNvPr>
          <p:cNvSpPr/>
          <p:nvPr/>
        </p:nvSpPr>
        <p:spPr>
          <a:xfrm>
            <a:off x="7791735" y="770861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8D0640B-FAF9-E669-1F18-40CD600B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588"/>
            <a:ext cx="7149353" cy="26414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90A7F03-21AC-9838-50D8-2972E4BA7556}"/>
              </a:ext>
            </a:extLst>
          </p:cNvPr>
          <p:cNvSpPr/>
          <p:nvPr/>
        </p:nvSpPr>
        <p:spPr>
          <a:xfrm>
            <a:off x="3690382" y="5073919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F41538-1FE7-3C64-8AE8-9D0D180446B4}"/>
              </a:ext>
            </a:extLst>
          </p:cNvPr>
          <p:cNvSpPr/>
          <p:nvPr/>
        </p:nvSpPr>
        <p:spPr>
          <a:xfrm>
            <a:off x="5460911" y="5880742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E93186-FA5A-0F1A-C801-EC613C156366}"/>
              </a:ext>
            </a:extLst>
          </p:cNvPr>
          <p:cNvSpPr/>
          <p:nvPr/>
        </p:nvSpPr>
        <p:spPr>
          <a:xfrm>
            <a:off x="216558" y="4782566"/>
            <a:ext cx="311572" cy="32022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C5A26-DCDD-DE9D-E687-12B6630A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14579F-566D-B5BC-5F20-ACA3F75CC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0C5F8-1AEC-2FAA-54FC-DDED3855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C7308F-0E30-CB86-3FB2-0A9F1DEF9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A8D76-635A-3CF5-D843-418F39DD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13FA8B-E11A-3DD6-9BDA-93690B2EC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306237-BE43-4A85-298E-17283C1F2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ED8567-8E4A-0156-E78F-66D5DEDBD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92A04A-7EB0-D8A4-E19D-DD03FAD3B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5A07490-3D8F-A3F5-0F9A-62CE1D766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085B31-7195-EBB2-2553-2DB05FF50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6AC09E-E22B-CF48-BC2E-855717FB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880E9FE-864A-E33E-F555-E6D6DB84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815F927-6968-4AD5-6E07-532692BD3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1D8F74E-8833-9F10-4A18-4B4A031C8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F0355-53A1-17F4-5EF8-DA56B533E90B}"/>
              </a:ext>
            </a:extLst>
          </p:cNvPr>
          <p:cNvSpPr/>
          <p:nvPr/>
        </p:nvSpPr>
        <p:spPr>
          <a:xfrm>
            <a:off x="2043043" y="2283243"/>
            <a:ext cx="9036342" cy="25273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F565B-9D4C-A00F-4083-B277A668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85" y="2458462"/>
            <a:ext cx="9081380" cy="20734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000">
                <a:solidFill>
                  <a:srgbClr val="002060"/>
                </a:solidFill>
                <a:cs typeface="Arial"/>
              </a:rPr>
              <a:t>United States Data Visualizations</a:t>
            </a:r>
            <a:endParaRPr lang="en-US" sz="8000" err="1">
              <a:solidFill>
                <a:srgbClr val="00206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97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850F7-4724-15EE-2DF1-64732AD5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 descr="A map of the united states with many colored dots&#10;&#10;AI-generated content may be incorrect.">
            <a:extLst>
              <a:ext uri="{FF2B5EF4-FFF2-40B4-BE49-F238E27FC236}">
                <a16:creationId xmlns:a16="http://schemas.microsoft.com/office/drawing/2014/main" id="{79C9B356-5FDB-8D0E-3E0E-C3DC5354F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71" y="892353"/>
            <a:ext cx="10348899" cy="508967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98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Madison</vt:lpstr>
      <vt:lpstr>Mini Project 1: Alternative Fuel Locations </vt:lpstr>
      <vt:lpstr>Intro</vt:lpstr>
      <vt:lpstr>Methodology</vt:lpstr>
      <vt:lpstr>Methodology</vt:lpstr>
      <vt:lpstr>Methodology</vt:lpstr>
      <vt:lpstr>Data Cleaning and Preprocessing</vt:lpstr>
      <vt:lpstr>Data Cleaning and Preprocessing</vt:lpstr>
      <vt:lpstr>United States Data Visualizations</vt:lpstr>
      <vt:lpstr>PowerPoint Presentation</vt:lpstr>
      <vt:lpstr>PowerPoint Presentation</vt:lpstr>
      <vt:lpstr>PowerPoint Presentation</vt:lpstr>
      <vt:lpstr>Regions 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 State Data Visualizations</vt:lpstr>
      <vt:lpstr>Fuel Type for the Top 10 Most Populous States</vt:lpstr>
      <vt:lpstr>PowerPoint Presentation</vt:lpstr>
      <vt:lpstr>PowerPoint Presentation</vt:lpstr>
      <vt:lpstr>PowerPoint Presentation</vt:lpstr>
      <vt:lpstr>PowerPoint Presentation</vt:lpstr>
      <vt:lpstr>Electric Vehicle Data Visualizations</vt:lpstr>
      <vt:lpstr>PowerPoint Presentation</vt:lpstr>
      <vt:lpstr>PowerPoint Presentation</vt:lpstr>
      <vt:lpstr>In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205</cp:revision>
  <dcterms:created xsi:type="dcterms:W3CDTF">2026-01-08T18:23:53Z</dcterms:created>
  <dcterms:modified xsi:type="dcterms:W3CDTF">2026-01-26T23:24:46Z</dcterms:modified>
</cp:coreProperties>
</file>